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1" r:id="rId4"/>
    <p:sldId id="261" r:id="rId5"/>
    <p:sldId id="262" r:id="rId6"/>
    <p:sldId id="263" r:id="rId7"/>
    <p:sldId id="264" r:id="rId8"/>
    <p:sldId id="272" r:id="rId9"/>
    <p:sldId id="265" r:id="rId10"/>
    <p:sldId id="266" r:id="rId11"/>
    <p:sldId id="267" r:id="rId12"/>
    <p:sldId id="258" r:id="rId13"/>
    <p:sldId id="269" r:id="rId14"/>
    <p:sldId id="268" r:id="rId15"/>
    <p:sldId id="270" r:id="rId16"/>
    <p:sldId id="27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ke Cuperus" initials="BC" lastIdx="1" clrIdx="0">
    <p:extLst>
      <p:ext uri="{19B8F6BF-5375-455C-9EA6-DF929625EA0E}">
        <p15:presenceInfo xmlns:p15="http://schemas.microsoft.com/office/powerpoint/2012/main" userId="S::bk.cuperus@noorderpoort.nl::f193c73d-8502-44bf-86a8-8692661bd2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9A3D4-FE8E-4371-BED2-AC0074B93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1A5029-25BA-443D-90C8-A48E65170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E855DF-C852-4EFC-822E-2C3EC19FC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152-3553-4643-BBB4-D972FA917FF3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B9A8A-5FC9-4B96-A42B-C2D205A3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77E67D-0948-4403-BB62-1F855BED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C396-F17A-45EE-BC14-785B73AD2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1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6D89C-BB4A-4BF0-AD26-0CF69321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8684ADC-5D02-49EF-BDC6-12433C703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C35400-6240-4AB3-97D1-CEDF3B6E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152-3553-4643-BBB4-D972FA917FF3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7A5B10-3358-4B4F-9BC8-29454138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832C56-1A0B-4123-B044-553F2158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C396-F17A-45EE-BC14-785B73AD2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79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90724FE-42CD-44DA-A993-B2045222E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8C8399-A400-40A2-BB49-0F9F9A38A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B5C4CC-60CD-4A13-9209-43E93E63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152-3553-4643-BBB4-D972FA917FF3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37567C-9B74-433D-A010-2106A1FD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7F577C-8438-4D97-A142-A4D69678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C396-F17A-45EE-BC14-785B73AD2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09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BFAAF-00F1-4FB4-823A-594BAEAF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33456A-00C2-4E0B-AABB-9215BA4BE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C4525E-7048-4B2C-BE5C-2D67B8C1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152-3553-4643-BBB4-D972FA917FF3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91FC5-973B-49BD-828F-615829E1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9BA07D-EF68-4409-9525-4FAD986C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C396-F17A-45EE-BC14-785B73AD2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10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9E8CC-D0D9-4FA4-9C28-E2E70C44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021341-990E-4656-836A-046E60D7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ED8716-3235-42CF-9860-3719E284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152-3553-4643-BBB4-D972FA917FF3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1EA23B-F8C1-47AB-A851-973E8A60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85A25C-64BA-495B-A4E9-9D28E121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C396-F17A-45EE-BC14-785B73AD2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8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E11A2-9CEE-46F3-B9C9-B3AECC96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502607-FD0F-42C5-9C9E-D1BE75852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1AF2CD-604D-4E2B-A92A-D1E110D7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70DA9D-FBA1-412A-B056-876548347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152-3553-4643-BBB4-D972FA917FF3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47E874-9E41-4CF2-AACE-758E8DED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72C23D-7A1A-4C33-810C-ADB8E1B2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C396-F17A-45EE-BC14-785B73AD2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84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64B32-3651-4B36-A285-9FEF537F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281D85-0AA8-4874-9B13-0718C44EB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DF40CD-6543-402F-9F58-1B5AE0BA8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38550EA-5621-49AD-AD53-2D60CE97E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731F7BA-3793-4DBF-B3F9-A97821B0B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0593334-740A-49DD-8E10-F071553C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152-3553-4643-BBB4-D972FA917FF3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552B16-3512-4A71-ACF9-F8A93D49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44B8283-B6FB-47DB-A1B5-0CF28BD7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C396-F17A-45EE-BC14-785B73AD2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1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2C425-C5EA-424D-A5D4-1842B5B0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0792C7D-B7CD-403C-96A1-2A5511D2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152-3553-4643-BBB4-D972FA917FF3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0B64329-48EE-4C28-89A3-2A9632CD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759A6E-866C-40FF-B8E7-119DD8CD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C396-F17A-45EE-BC14-785B73AD2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72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8209368-10C3-44DB-8B67-957BD7EC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152-3553-4643-BBB4-D972FA917FF3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A5BE36C-23F3-4798-86BA-E9F7789C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52A1A8-B384-4FEA-9978-C5A251B7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C396-F17A-45EE-BC14-785B73AD2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97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D41DC-BBD0-499B-A5CD-9E091C08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DA37B-5C82-48B5-A085-D1BB76C1E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AC88B5-5FE7-44D8-B336-6FF256E6C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8C7DDB-E796-4BDE-B6B3-3EF3FC72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152-3553-4643-BBB4-D972FA917FF3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229533-5E41-4EE5-840F-528E0D63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2854A7-1765-4C54-8668-12BEDEFB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C396-F17A-45EE-BC14-785B73AD2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4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A213C-5B24-402C-8244-BC6CD77D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3858BBE-B2FB-4813-B246-F1EC8DEE7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740A5E-F09A-41BC-A59D-A79A376D0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460EB7-8339-4AA9-B222-4F396621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0152-3553-4643-BBB4-D972FA917FF3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E34F52-0A3D-40FA-99A2-8EFAEE01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BA3D83-9F9D-4D3A-85FE-7DB8C766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C396-F17A-45EE-BC14-785B73AD2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70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8A26188-5C4E-4893-AAE5-A33E7E0D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DD450C-6B33-40B1-A68C-8540E3F87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49C1B1-D29E-48DC-BC3D-EF1775F6C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60152-3553-4643-BBB4-D972FA917FF3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704FD8-B275-4F42-8DC4-7A0778EEC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AB06B5-504C-4152-B5D0-8C30AE1AF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EC396-F17A-45EE-BC14-785B73AD21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60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X1DeURyXLg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oahgmt43dA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1GNua2JvyM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F2DA524-B3CC-48D7-8D9A-F78DEF616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4B00AC8-E920-4242-AA39-FF6AFABB4B53}"/>
              </a:ext>
            </a:extLst>
          </p:cNvPr>
          <p:cNvSpPr txBox="1"/>
          <p:nvPr/>
        </p:nvSpPr>
        <p:spPr>
          <a:xfrm>
            <a:off x="7572375" y="3389586"/>
            <a:ext cx="4301688" cy="2801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Lagere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luchtwegen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13-1-2021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latin typeface="+mj-lt"/>
              <a:ea typeface="+mj-ea"/>
              <a:cs typeface="+mj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6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092CA-A13A-42EE-9078-B3B9A91E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Pneumonie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A11D5E-1543-4B9C-BDA6-6B4873FE2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1182350" cy="4622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Beleid en prognose</a:t>
            </a:r>
          </a:p>
          <a:p>
            <a:r>
              <a:rPr lang="nl-NL" dirty="0"/>
              <a:t>soms ziekenhuisopname </a:t>
            </a:r>
          </a:p>
          <a:p>
            <a:r>
              <a:rPr lang="nl-NL" dirty="0"/>
              <a:t>Antibiotica: meestal is na 2 tot 3 dagen uw temperatuur weer normaal.</a:t>
            </a: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1DE17CC-1540-4A68-9F8D-39A37A096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06" y="3472657"/>
            <a:ext cx="4130753" cy="270430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4FB5AB3-AE50-49D8-8B7A-6224548EA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019" y="3329271"/>
            <a:ext cx="3130575" cy="28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092CA-A13A-42EE-9078-B3B9A91E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Pneumonie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A11D5E-1543-4B9C-BDA6-6B4873FE2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8235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/>
              <a:t>Oorzaak:</a:t>
            </a:r>
            <a:r>
              <a:rPr lang="nl-NL" dirty="0"/>
              <a:t> </a:t>
            </a:r>
          </a:p>
          <a:p>
            <a:r>
              <a:rPr lang="nl-NL" dirty="0"/>
              <a:t>meestal een bacterie (pneumokokken)  (soms een virus, zoals influenzavirus)</a:t>
            </a:r>
          </a:p>
          <a:p>
            <a:r>
              <a:rPr lang="nl-NL" dirty="0"/>
              <a:t>komt vaak voor bij COPD (chronische bronchitis en longemfyseem)</a:t>
            </a:r>
          </a:p>
          <a:p>
            <a:r>
              <a:rPr lang="nl-NL" dirty="0"/>
              <a:t>roken</a:t>
            </a:r>
          </a:p>
          <a:p>
            <a:r>
              <a:rPr lang="nl-NL" dirty="0"/>
              <a:t>eerste teken van longkanker (afsluiting luchtpijptakken: bacteriën en slijm)</a:t>
            </a:r>
          </a:p>
          <a:p>
            <a:r>
              <a:rPr lang="nl-NL" dirty="0"/>
              <a:t>een longontsteking wordt niet veroorzaakt door gewone verkoudheid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Diagnose: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auscultatie, röntgenfoto (X-thorax)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066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FA60A-A236-49AC-AD57-87E3D727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Pneumonie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C1C95C-1D28-46A0-A5B8-28D7AFA35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Adviezen :</a:t>
            </a:r>
          </a:p>
          <a:p>
            <a:r>
              <a:rPr lang="nl-NL" dirty="0"/>
              <a:t>Drink voldoende, zeker als u koorts heeft.</a:t>
            </a:r>
          </a:p>
          <a:p>
            <a:r>
              <a:rPr lang="nl-NL" dirty="0"/>
              <a:t>Neem rust als u slap, zwak of moe bent.</a:t>
            </a:r>
          </a:p>
          <a:p>
            <a:r>
              <a:rPr lang="nl-NL" dirty="0"/>
              <a:t>Rook niet en vraag de mensen </a:t>
            </a:r>
          </a:p>
          <a:p>
            <a:r>
              <a:rPr lang="nl-NL" dirty="0"/>
              <a:t>in uw omgeving om niet te roken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4F0F207-5730-4600-9239-ED4853882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418" y="535817"/>
            <a:ext cx="4212542" cy="55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4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6855F-05AE-4826-81A5-6900CC9D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Pneumonie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BA2CA9-2F43-41B2-A570-57262D1A5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Bel direct als u een van deze verschijnselen krijgt (u bent dan erg ziek):</a:t>
            </a:r>
          </a:p>
          <a:p>
            <a:r>
              <a:rPr lang="nl-NL" dirty="0"/>
              <a:t>benauwdheid</a:t>
            </a:r>
          </a:p>
          <a:p>
            <a:r>
              <a:rPr lang="nl-NL" dirty="0"/>
              <a:t>een heel snelle ademhaling</a:t>
            </a:r>
          </a:p>
          <a:p>
            <a:r>
              <a:rPr lang="nl-NL" dirty="0"/>
              <a:t>ademhaling die af en toe even stopt</a:t>
            </a:r>
          </a:p>
          <a:p>
            <a:r>
              <a:rPr lang="nl-NL" dirty="0"/>
              <a:t>piepende ademhaling</a:t>
            </a:r>
          </a:p>
          <a:p>
            <a:r>
              <a:rPr lang="nl-NL" dirty="0"/>
              <a:t>sufheid</a:t>
            </a:r>
          </a:p>
          <a:p>
            <a:r>
              <a:rPr lang="nl-NL" dirty="0"/>
              <a:t>verwardheid</a:t>
            </a:r>
          </a:p>
          <a:p>
            <a:r>
              <a:rPr lang="nl-NL" dirty="0"/>
              <a:t>koorts die niet weggaat tijdens het begin van de kuur (meet de temperatuur via de anus)</a:t>
            </a:r>
          </a:p>
          <a:p>
            <a:r>
              <a:rPr lang="nl-NL" dirty="0"/>
              <a:t>koorts die weer terugkomt na een paar koortsvrije dagen</a:t>
            </a:r>
          </a:p>
          <a:p>
            <a:r>
              <a:rPr lang="nl-NL" dirty="0"/>
              <a:t>koude rillingen </a:t>
            </a:r>
          </a:p>
        </p:txBody>
      </p:sp>
    </p:spTree>
    <p:extLst>
      <p:ext uri="{BB962C8B-B14F-4D97-AF65-F5344CB8AC3E}">
        <p14:creationId xmlns:p14="http://schemas.microsoft.com/office/powerpoint/2010/main" val="143128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4581D-F607-46D9-A9A8-B21BDA1D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Pneumonie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592B1-A268-407D-8AD9-6FE86C1B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Bepaalde groepen mensen hebben meer kans op het krijgen van een longontsteking. Het gaat onder andere om</a:t>
            </a:r>
            <a:r>
              <a:rPr lang="nl-NL" dirty="0"/>
              <a:t>: </a:t>
            </a:r>
          </a:p>
          <a:p>
            <a:endParaRPr lang="nl-NL" dirty="0"/>
          </a:p>
          <a:p>
            <a:r>
              <a:rPr lang="nl-NL" dirty="0"/>
              <a:t>jonge kinderen en ouderen</a:t>
            </a:r>
          </a:p>
          <a:p>
            <a:r>
              <a:rPr lang="nl-NL" dirty="0"/>
              <a:t>kinderen en volwassenen met astma;</a:t>
            </a:r>
          </a:p>
          <a:p>
            <a:r>
              <a:rPr lang="nl-NL" dirty="0"/>
              <a:t>mensen met COPD;</a:t>
            </a:r>
          </a:p>
          <a:p>
            <a:r>
              <a:rPr lang="nl-NL" dirty="0"/>
              <a:t>mensen met diabetes mellitus;</a:t>
            </a:r>
          </a:p>
          <a:p>
            <a:r>
              <a:rPr lang="nl-NL" dirty="0"/>
              <a:t>rokers;</a:t>
            </a:r>
          </a:p>
          <a:p>
            <a:r>
              <a:rPr lang="nl-NL" dirty="0"/>
              <a:t>mensen die regelmatig alcohol drinken;</a:t>
            </a:r>
          </a:p>
          <a:p>
            <a:r>
              <a:rPr lang="nl-NL" dirty="0"/>
              <a:t>mensen die langdurig op bed liggen;</a:t>
            </a:r>
          </a:p>
          <a:p>
            <a:r>
              <a:rPr lang="nl-NL" dirty="0"/>
              <a:t>mensen met minder weerstand door ziekte of medicijngebruik;</a:t>
            </a:r>
          </a:p>
          <a:p>
            <a:r>
              <a:rPr lang="nl-NL" dirty="0"/>
              <a:t>mensen met hartfalen.</a:t>
            </a:r>
          </a:p>
        </p:txBody>
      </p:sp>
    </p:spTree>
    <p:extLst>
      <p:ext uri="{BB962C8B-B14F-4D97-AF65-F5344CB8AC3E}">
        <p14:creationId xmlns:p14="http://schemas.microsoft.com/office/powerpoint/2010/main" val="173833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CD774-64AB-4CD4-B5F6-329C82D2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Pneumonie als complicatie van influenza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4AF87E-4F49-4D68-81D5-424A3A2B9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Influenza is een gevaarlijke griep (virus) die gepaard gaat met hoofdpijn, spierpijn , malaise en verkoudheidsverschijnselen)/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Meest voorkomende doodoorzaak bij influenza is longontsteking.</a:t>
            </a:r>
          </a:p>
          <a:p>
            <a:pPr marL="0" indent="0">
              <a:buNone/>
            </a:pPr>
            <a:r>
              <a:rPr lang="nl-NL" dirty="0"/>
              <a:t>Een virus kan de luchtwegen beschadigen, De aanwezige bacteriën kunnen er een infectie boven opgeven (superinfectie) met name stafylokokken.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Let op bij mensen die griep hebben en kortademig worden.</a:t>
            </a:r>
          </a:p>
        </p:txBody>
      </p:sp>
    </p:spTree>
    <p:extLst>
      <p:ext uri="{BB962C8B-B14F-4D97-AF65-F5344CB8AC3E}">
        <p14:creationId xmlns:p14="http://schemas.microsoft.com/office/powerpoint/2010/main" val="2225165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C2705-81B7-4C23-95BB-14CA0683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+mn-lt"/>
              </a:rPr>
              <a:t>Longontsteking door Corona </a:t>
            </a:r>
          </a:p>
        </p:txBody>
      </p:sp>
      <p:pic>
        <p:nvPicPr>
          <p:cNvPr id="4" name="Onlinemedia 3" title="Uitleg over het verloop ziektebeeld corona">
            <a:hlinkClick r:id="" action="ppaction://media"/>
            <a:extLst>
              <a:ext uri="{FF2B5EF4-FFF2-40B4-BE49-F238E27FC236}">
                <a16:creationId xmlns:a16="http://schemas.microsoft.com/office/drawing/2014/main" id="{3969248A-FD21-49A4-A052-849EF69EC48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BC2E2-371C-4F09-90CD-A4FABF04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Onderste luchtweginfecties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C8528C-945C-4D47-BD2F-668A5E551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/>
              <a:t>Ziektebeelden</a:t>
            </a:r>
            <a:r>
              <a:rPr lang="nl-NL" sz="3600" b="1" dirty="0"/>
              <a:t>:</a:t>
            </a:r>
          </a:p>
          <a:p>
            <a:r>
              <a:rPr lang="nl-NL" dirty="0"/>
              <a:t>Acute bronchitis</a:t>
            </a:r>
          </a:p>
          <a:p>
            <a:r>
              <a:rPr lang="nl-NL" dirty="0"/>
              <a:t>Pneumonie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Zie ook:</a:t>
            </a:r>
          </a:p>
          <a:p>
            <a:pPr marL="0" indent="0">
              <a:buNone/>
            </a:pPr>
            <a:r>
              <a:rPr lang="nl-NL" sz="1800" dirty="0"/>
              <a:t>https://www.longfonds.nl/alle-longziekten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C3D7950-20A8-47AB-8211-DC1E8225A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495" y="1381125"/>
            <a:ext cx="6552987" cy="44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6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0C885-CC0D-4FBF-A9EC-9D1BA62E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+mn-lt"/>
              </a:rPr>
              <a:t>Acute bronchitis</a:t>
            </a:r>
          </a:p>
        </p:txBody>
      </p:sp>
      <p:pic>
        <p:nvPicPr>
          <p:cNvPr id="4" name="Onlinemedia 3" title="Acute bronchitis - wat gebeurt er in je longen?">
            <a:hlinkClick r:id="" action="ppaction://media"/>
            <a:extLst>
              <a:ext uri="{FF2B5EF4-FFF2-40B4-BE49-F238E27FC236}">
                <a16:creationId xmlns:a16="http://schemas.microsoft.com/office/drawing/2014/main" id="{CE164C5C-5507-493C-B6C1-9FBD3EEB16C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2158" y="179133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9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5FCAA-E212-4FB7-BE72-F7B9BF32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Bronchitis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586E4E-0025-4AFE-A674-323FCA3CB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Bij bronchitis is de wand van de bronchiën ontstoken</a:t>
            </a:r>
            <a:r>
              <a:rPr lang="nl-NL" dirty="0"/>
              <a:t>. </a:t>
            </a:r>
          </a:p>
          <a:p>
            <a:r>
              <a:rPr lang="nl-NL" dirty="0"/>
              <a:t>acute bronchitis</a:t>
            </a:r>
          </a:p>
          <a:p>
            <a:r>
              <a:rPr lang="nl-NL" i="1" dirty="0">
                <a:solidFill>
                  <a:schemeClr val="accent4"/>
                </a:solidFill>
              </a:rPr>
              <a:t>chronische bronchitis 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/>
              <a:t>Bij acute bronchitis ontstaat de ontsteking van de bronchiën na een verkoudheid of griep. Deze ontsteking gaat na een tijdje weer over. </a:t>
            </a:r>
            <a:r>
              <a:rPr lang="nl-NL" sz="1300" dirty="0"/>
              <a:t>(https://www.longfonds.nl/acute-bronchitis)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i="1" dirty="0">
                <a:solidFill>
                  <a:schemeClr val="accent4"/>
                </a:solidFill>
              </a:rPr>
              <a:t>Bij chronische bronchitis bent u </a:t>
            </a:r>
            <a:r>
              <a:rPr lang="nl-NL" b="1" i="1" dirty="0">
                <a:solidFill>
                  <a:schemeClr val="accent4"/>
                </a:solidFill>
              </a:rPr>
              <a:t>niet</a:t>
            </a:r>
            <a:r>
              <a:rPr lang="nl-NL" i="1" dirty="0">
                <a:solidFill>
                  <a:schemeClr val="accent4"/>
                </a:solidFill>
              </a:rPr>
              <a:t> eerst grieperig of verkouden geweest. Soms gaat het even wat beter, maar het hoesten kan weer terugkomen. De ontsteking is blijvend (oorzaak o.a. roken)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0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352BD-05B1-4F36-84E9-59B7EFF9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Acute Bronchitis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097037-4007-40DF-819A-2F38DE150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6"/>
            <a:ext cx="10515600" cy="5400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Beschrijving:</a:t>
            </a:r>
          </a:p>
          <a:p>
            <a:pPr marL="0" indent="0">
              <a:buNone/>
            </a:pPr>
            <a:r>
              <a:rPr lang="nl-NL" dirty="0"/>
              <a:t>Bronchitis is een ontsteking in de kleine buisjes van de longen. Er wordt veel slijm gemaakt, daardoor worden de luchtwegen nauwer worden.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Oorzaak:</a:t>
            </a:r>
          </a:p>
          <a:p>
            <a:r>
              <a:rPr lang="nl-NL" dirty="0"/>
              <a:t>Meestal een virus (verkoudheid of griep). </a:t>
            </a:r>
          </a:p>
          <a:p>
            <a:r>
              <a:rPr lang="nl-NL" dirty="0"/>
              <a:t>Soms is een bacterie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Onderzoek:</a:t>
            </a:r>
          </a:p>
          <a:p>
            <a:pPr marL="0" indent="0">
              <a:buNone/>
            </a:pPr>
            <a:r>
              <a:rPr lang="nl-NL" dirty="0"/>
              <a:t>anamnese , auscultatie, röntgenfoto (indien nodig)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FF711A-C8F3-43FD-9D32-3F3B718A7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0" y="3661494"/>
            <a:ext cx="3703429" cy="26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3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3B524-9A06-49DC-894A-78C840BF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Bronchitis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59CF34-EFB3-490D-A66B-ACA481C5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680"/>
            <a:ext cx="10515600" cy="48494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Symptomen:</a:t>
            </a:r>
          </a:p>
          <a:p>
            <a:r>
              <a:rPr lang="nl-NL" dirty="0"/>
              <a:t>vanuit de neus, keel, strottenhoofd naar beneden</a:t>
            </a:r>
          </a:p>
          <a:p>
            <a:r>
              <a:rPr lang="nl-NL" dirty="0"/>
              <a:t>hevig hoesten en slijm opgeven</a:t>
            </a:r>
          </a:p>
          <a:p>
            <a:r>
              <a:rPr lang="nl-NL" dirty="0"/>
              <a:t>meestal geen koorts of ernstig ziektegevoel</a:t>
            </a:r>
          </a:p>
          <a:p>
            <a:r>
              <a:rPr lang="nl-NL" dirty="0"/>
              <a:t>benauwdheid</a:t>
            </a:r>
          </a:p>
          <a:p>
            <a:r>
              <a:rPr lang="nl-NL" dirty="0"/>
              <a:t>branderige pijn achter het borstbeen bij het hoesten</a:t>
            </a:r>
          </a:p>
          <a:p>
            <a:r>
              <a:rPr lang="nl-NL" dirty="0"/>
              <a:t>moeheid</a:t>
            </a:r>
          </a:p>
          <a:p>
            <a:r>
              <a:rPr lang="nl-NL" dirty="0"/>
              <a:t>piepende ademhaling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Duur:</a:t>
            </a:r>
          </a:p>
          <a:p>
            <a:pPr marL="0" indent="0">
              <a:buNone/>
            </a:pPr>
            <a:r>
              <a:rPr lang="nl-NL" dirty="0"/>
              <a:t>De meeste klachten duren ongeveer 2 weken. Het hoesten kan ook wel een paar weken langer duren.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EED8E3C-3E29-4D58-A753-30B209279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01" y="1195384"/>
            <a:ext cx="2304488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07404-FFEB-409C-96C1-EE21DF25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Bronchitis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D6E9C-DB45-4CEA-8365-AACD87C9A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Behandeling:</a:t>
            </a:r>
            <a:endParaRPr lang="nl-NL" dirty="0"/>
          </a:p>
          <a:p>
            <a:r>
              <a:rPr lang="nl-NL" dirty="0"/>
              <a:t>stop met roken</a:t>
            </a:r>
          </a:p>
          <a:p>
            <a:r>
              <a:rPr lang="nl-NL" dirty="0"/>
              <a:t>antibiotica is meestal niet nodig</a:t>
            </a:r>
          </a:p>
          <a:p>
            <a:r>
              <a:rPr lang="nl-NL" dirty="0"/>
              <a:t>hoestdrankjes en drankjes met een ‘slijmoplosser’ helpen meestal niet. </a:t>
            </a:r>
          </a:p>
          <a:p>
            <a:r>
              <a:rPr lang="nl-NL" dirty="0"/>
              <a:t>Indien nodig paracetamol</a:t>
            </a:r>
          </a:p>
          <a:p>
            <a:r>
              <a:rPr lang="nl-NL" dirty="0"/>
              <a:t>Bronchitis gaat meestal vanzelf over. Meestal verdwijnen de klachten na 2 weken. Het hoesten kan soms nog 1 tot 3 weken langer duren. Krijgt u weer bronchitis, dan kan dat wijzen op astma (astmatische bronchitis) of COPD (chronische bronchitis/emfyseem</a:t>
            </a:r>
          </a:p>
        </p:txBody>
      </p:sp>
    </p:spTree>
    <p:extLst>
      <p:ext uri="{BB962C8B-B14F-4D97-AF65-F5344CB8AC3E}">
        <p14:creationId xmlns:p14="http://schemas.microsoft.com/office/powerpoint/2010/main" val="60389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3F494-E978-406D-BCC7-088461A8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+mn-lt"/>
              </a:rPr>
              <a:t>Longontsteking</a:t>
            </a:r>
          </a:p>
        </p:txBody>
      </p:sp>
      <p:pic>
        <p:nvPicPr>
          <p:cNvPr id="4" name="Onlinemedia 3" title="Longontsteking - wat gebeurt er in je longen?">
            <a:hlinkClick r:id="" action="ppaction://media"/>
            <a:extLst>
              <a:ext uri="{FF2B5EF4-FFF2-40B4-BE49-F238E27FC236}">
                <a16:creationId xmlns:a16="http://schemas.microsoft.com/office/drawing/2014/main" id="{4254F56F-24BF-425D-BBB1-D15DCEB1435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5673" y="178498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BC513-48EE-466A-9F8E-707E9801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Pneumonie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CD2016-D4C6-44D6-9A99-10A6F169D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56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100" b="1" dirty="0"/>
              <a:t>Omschrijving:</a:t>
            </a:r>
            <a:r>
              <a:rPr lang="nl-NL" sz="3100" dirty="0"/>
              <a:t> Bij een longontsteking zijn de kleine vertakkingen van de longen en de longblaasjes diep in de longen ontstoken. </a:t>
            </a:r>
          </a:p>
          <a:p>
            <a:pPr marL="0" indent="0">
              <a:buNone/>
            </a:pPr>
            <a:endParaRPr lang="nl-NL" sz="31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nl-NL" sz="3100" b="1" dirty="0">
                <a:solidFill>
                  <a:prstClr val="black"/>
                </a:solidFill>
              </a:rPr>
              <a:t>Symptomen:</a:t>
            </a:r>
          </a:p>
          <a:p>
            <a:r>
              <a:rPr lang="nl-NL" sz="3100" dirty="0">
                <a:solidFill>
                  <a:prstClr val="black"/>
                </a:solidFill>
              </a:rPr>
              <a:t>hoesten</a:t>
            </a:r>
          </a:p>
          <a:p>
            <a:r>
              <a:rPr lang="nl-NL" sz="3100" dirty="0">
                <a:solidFill>
                  <a:prstClr val="black"/>
                </a:solidFill>
              </a:rPr>
              <a:t>Kortademigheid (dyspnoe)</a:t>
            </a:r>
          </a:p>
          <a:p>
            <a:r>
              <a:rPr lang="nl-NL" sz="3100" dirty="0">
                <a:solidFill>
                  <a:prstClr val="black"/>
                </a:solidFill>
              </a:rPr>
              <a:t>koorts (meer dan 38 graden)</a:t>
            </a:r>
          </a:p>
          <a:p>
            <a:r>
              <a:rPr lang="nl-NL" sz="3100" dirty="0">
                <a:solidFill>
                  <a:prstClr val="black"/>
                </a:solidFill>
              </a:rPr>
              <a:t>een snelle ademhaling</a:t>
            </a:r>
          </a:p>
          <a:p>
            <a:r>
              <a:rPr lang="nl-NL" sz="3100" dirty="0">
                <a:solidFill>
                  <a:prstClr val="black"/>
                </a:solidFill>
              </a:rPr>
              <a:t>een snelle hartslag</a:t>
            </a:r>
          </a:p>
          <a:p>
            <a:r>
              <a:rPr lang="nl-NL" sz="3100" dirty="0">
                <a:solidFill>
                  <a:prstClr val="black"/>
                </a:solidFill>
              </a:rPr>
              <a:t>soms: pijn bij diep inademen</a:t>
            </a:r>
          </a:p>
          <a:p>
            <a:r>
              <a:rPr lang="nl-NL" sz="3100" dirty="0">
                <a:solidFill>
                  <a:prstClr val="black"/>
                </a:solidFill>
              </a:rPr>
              <a:t>een slap en lusteloos gevoel</a:t>
            </a:r>
          </a:p>
          <a:p>
            <a:r>
              <a:rPr lang="nl-NL" sz="3100" dirty="0">
                <a:solidFill>
                  <a:prstClr val="black"/>
                </a:solidFill>
              </a:rPr>
              <a:t>erg moe zijn</a:t>
            </a:r>
            <a:endParaRPr lang="nl-NL" sz="3100" dirty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F00267-4E36-4173-9D81-825C487F5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5" y="2967144"/>
            <a:ext cx="3990975" cy="31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60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666</Words>
  <Application>Microsoft Office PowerPoint</Application>
  <PresentationFormat>Breedbeeld</PresentationFormat>
  <Paragraphs>114</Paragraphs>
  <Slides>16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Onderste luchtweginfecties</vt:lpstr>
      <vt:lpstr>Acute bronchitis</vt:lpstr>
      <vt:lpstr>Bronchitis</vt:lpstr>
      <vt:lpstr>Acute Bronchitis</vt:lpstr>
      <vt:lpstr>Bronchitis</vt:lpstr>
      <vt:lpstr>Bronchitis</vt:lpstr>
      <vt:lpstr>Longontsteking</vt:lpstr>
      <vt:lpstr>Pneumonie</vt:lpstr>
      <vt:lpstr>  Pneumonie</vt:lpstr>
      <vt:lpstr>Pneumonie</vt:lpstr>
      <vt:lpstr>Pneumonie</vt:lpstr>
      <vt:lpstr>Pneumonie</vt:lpstr>
      <vt:lpstr>Pneumonie</vt:lpstr>
      <vt:lpstr>Pneumonie als complicatie van influenza</vt:lpstr>
      <vt:lpstr>Longontsteking door Corona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Bouke Cuperus</dc:creator>
  <cp:lastModifiedBy>Bouke Cuperus</cp:lastModifiedBy>
  <cp:revision>33</cp:revision>
  <dcterms:created xsi:type="dcterms:W3CDTF">2021-01-13T15:35:43Z</dcterms:created>
  <dcterms:modified xsi:type="dcterms:W3CDTF">2021-01-19T18:53:19Z</dcterms:modified>
</cp:coreProperties>
</file>